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512" r:id="rId3"/>
    <p:sldId id="292" r:id="rId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C2165"/>
    <a:srgbClr val="F09522"/>
    <a:srgbClr val="FFC000"/>
    <a:srgbClr val="4472C4"/>
    <a:srgbClr val="5B9BD5"/>
    <a:srgbClr val="ED7D31"/>
    <a:srgbClr val="A5A5A5"/>
    <a:srgbClr val="41719C"/>
    <a:srgbClr val="497FB5"/>
    <a:srgbClr val="3F69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21" autoAdjust="0"/>
    <p:restoredTop sz="99419" autoAdjust="0"/>
  </p:normalViewPr>
  <p:slideViewPr>
    <p:cSldViewPr snapToGrid="0">
      <p:cViewPr>
        <p:scale>
          <a:sx n="70" d="100"/>
          <a:sy n="70" d="100"/>
        </p:scale>
        <p:origin x="-54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EC89F-FE45-4621-AE7E-EA6A8F6A6BCF}" type="datetimeFigureOut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F937-E1B1-4FFF-AE7A-A911578A0A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39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917706"/>
            <a:ext cx="12192000" cy="3423552"/>
          </a:xfrm>
          <a:prstGeom prst="rect">
            <a:avLst/>
          </a:prstGeom>
          <a:solidFill>
            <a:srgbClr val="6C2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36" y="463657"/>
            <a:ext cx="1723532" cy="1233471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-9921" y="5387180"/>
            <a:ext cx="12201922" cy="58805"/>
          </a:xfrm>
          <a:prstGeom prst="rect">
            <a:avLst/>
          </a:prstGeom>
          <a:solidFill>
            <a:srgbClr val="F09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-16237" y="5482431"/>
            <a:ext cx="12208240" cy="45719"/>
          </a:xfrm>
          <a:prstGeom prst="rect">
            <a:avLst/>
          </a:prstGeom>
          <a:solidFill>
            <a:srgbClr val="3F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4033090" y="6374306"/>
            <a:ext cx="411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4C85B9"/>
                </a:solidFill>
              </a:rPr>
              <a:t>www.oasys.co</a:t>
            </a:r>
            <a:endParaRPr lang="en-US" sz="1600" dirty="0">
              <a:solidFill>
                <a:srgbClr val="4C85B9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3351678" y="5604046"/>
            <a:ext cx="5480108" cy="46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kern="1200" dirty="0" smtClean="0">
                <a:solidFill>
                  <a:srgbClr val="6C2165"/>
                </a:solidFill>
                <a:effectLst/>
                <a:latin typeface="+mn-lt"/>
                <a:ea typeface="+mn-ea"/>
                <a:cs typeface="+mn-cs"/>
              </a:rPr>
              <a:t>OASYS Cybernetics Private Limited</a:t>
            </a:r>
            <a:endParaRPr lang="en-US" sz="2400" b="1" i="0" kern="1200" dirty="0">
              <a:solidFill>
                <a:srgbClr val="6C2165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4489146" y="6031080"/>
            <a:ext cx="32051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dirty="0" smtClean="0">
                <a:solidFill>
                  <a:srgbClr val="F09522"/>
                </a:solidFill>
              </a:rPr>
              <a:t>Appraised @ CMMI Maturity Level 5</a:t>
            </a:r>
            <a:endParaRPr lang="en-IN" sz="1600" dirty="0">
              <a:solidFill>
                <a:srgbClr val="F0952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093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749B-0798-4255-81D8-32AF66735665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214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7942-C1DE-46F3-B545-ED779873B9CF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295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80" y="142383"/>
            <a:ext cx="11083847" cy="8230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6C216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1249" y="477979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132117" y="6531430"/>
            <a:ext cx="11059884" cy="3265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08" y="6314072"/>
            <a:ext cx="715090" cy="5000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61524" y="6557553"/>
            <a:ext cx="370690" cy="274324"/>
          </a:xfrm>
          <a:ln>
            <a:noFill/>
          </a:ln>
        </p:spPr>
        <p:txBody>
          <a:bodyPr/>
          <a:lstStyle>
            <a:lvl1pPr>
              <a:defRPr>
                <a:solidFill>
                  <a:srgbClr val="6C2165"/>
                </a:solidFill>
              </a:defRPr>
            </a:lvl1pPr>
          </a:lstStyle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037359" y="6556216"/>
            <a:ext cx="4117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6C2165"/>
                </a:solidFill>
              </a:rPr>
              <a:t>www.oasysco</a:t>
            </a:r>
            <a:endParaRPr lang="en-US" sz="1200" dirty="0">
              <a:solidFill>
                <a:srgbClr val="6C2165"/>
              </a:solidFill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792324"/>
            <a:ext cx="12192000" cy="42822"/>
            <a:chOff x="0" y="779798"/>
            <a:chExt cx="12192000" cy="42822"/>
          </a:xfrm>
        </p:grpSpPr>
        <p:sp>
          <p:nvSpPr>
            <p:cNvPr id="11" name="Rectangle 10"/>
            <p:cNvSpPr/>
            <p:nvPr userDrawn="1"/>
          </p:nvSpPr>
          <p:spPr>
            <a:xfrm flipV="1">
              <a:off x="0" y="779798"/>
              <a:ext cx="588054" cy="428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 flipV="1">
              <a:off x="588053" y="779798"/>
              <a:ext cx="892855" cy="42822"/>
            </a:xfrm>
            <a:prstGeom prst="rect">
              <a:avLst/>
            </a:prstGeom>
            <a:solidFill>
              <a:srgbClr val="F0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 flipV="1">
              <a:off x="1480908" y="779798"/>
              <a:ext cx="892855" cy="42822"/>
            </a:xfrm>
            <a:prstGeom prst="rect">
              <a:avLst/>
            </a:prstGeom>
            <a:solidFill>
              <a:srgbClr val="6C21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 flipV="1">
              <a:off x="2373762" y="779798"/>
              <a:ext cx="892855" cy="42822"/>
            </a:xfrm>
            <a:prstGeom prst="rect">
              <a:avLst/>
            </a:prstGeom>
            <a:solidFill>
              <a:srgbClr val="497F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 flipV="1">
              <a:off x="3265081" y="779798"/>
              <a:ext cx="892855" cy="42822"/>
            </a:xfrm>
            <a:prstGeom prst="rect">
              <a:avLst/>
            </a:prstGeom>
            <a:solidFill>
              <a:srgbClr val="F0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 flipV="1">
              <a:off x="4157935" y="779798"/>
              <a:ext cx="892855" cy="42822"/>
            </a:xfrm>
            <a:prstGeom prst="rect">
              <a:avLst/>
            </a:prstGeom>
            <a:solidFill>
              <a:srgbClr val="6C21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 flipV="1">
              <a:off x="5050789" y="779798"/>
              <a:ext cx="892855" cy="42822"/>
            </a:xfrm>
            <a:prstGeom prst="rect">
              <a:avLst/>
            </a:prstGeom>
            <a:solidFill>
              <a:srgbClr val="497F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 flipV="1">
              <a:off x="5943648" y="779798"/>
              <a:ext cx="892855" cy="42822"/>
            </a:xfrm>
            <a:prstGeom prst="rect">
              <a:avLst/>
            </a:prstGeom>
            <a:solidFill>
              <a:srgbClr val="F0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 flipV="1">
              <a:off x="6836502" y="779798"/>
              <a:ext cx="892855" cy="42822"/>
            </a:xfrm>
            <a:prstGeom prst="rect">
              <a:avLst/>
            </a:prstGeom>
            <a:solidFill>
              <a:srgbClr val="6C21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 flipV="1">
              <a:off x="7729356" y="779798"/>
              <a:ext cx="892855" cy="42822"/>
            </a:xfrm>
            <a:prstGeom prst="rect">
              <a:avLst/>
            </a:prstGeom>
            <a:solidFill>
              <a:srgbClr val="497F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 flipV="1">
              <a:off x="8622219" y="779798"/>
              <a:ext cx="892855" cy="42822"/>
            </a:xfrm>
            <a:prstGeom prst="rect">
              <a:avLst/>
            </a:prstGeom>
            <a:solidFill>
              <a:srgbClr val="F0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 userDrawn="1"/>
          </p:nvSpPr>
          <p:spPr>
            <a:xfrm flipV="1">
              <a:off x="9515074" y="779798"/>
              <a:ext cx="892855" cy="42822"/>
            </a:xfrm>
            <a:prstGeom prst="rect">
              <a:avLst/>
            </a:prstGeom>
            <a:solidFill>
              <a:srgbClr val="6C21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 flipV="1">
              <a:off x="10407927" y="779798"/>
              <a:ext cx="892855" cy="42822"/>
            </a:xfrm>
            <a:prstGeom prst="rect">
              <a:avLst/>
            </a:prstGeom>
            <a:solidFill>
              <a:srgbClr val="497F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 userDrawn="1"/>
          </p:nvSpPr>
          <p:spPr>
            <a:xfrm flipV="1">
              <a:off x="11299145" y="779798"/>
              <a:ext cx="892855" cy="42822"/>
            </a:xfrm>
            <a:prstGeom prst="rect">
              <a:avLst/>
            </a:prstGeom>
            <a:solidFill>
              <a:srgbClr val="F0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Rectangle 24"/>
          <p:cNvSpPr/>
          <p:nvPr userDrawn="1"/>
        </p:nvSpPr>
        <p:spPr>
          <a:xfrm>
            <a:off x="1150860" y="6556216"/>
            <a:ext cx="24509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200" dirty="0" smtClean="0">
                <a:solidFill>
                  <a:srgbClr val="6C2165"/>
                </a:solidFill>
              </a:rPr>
              <a:t>Appraised @ CMMI Maturity Level 5</a:t>
            </a:r>
            <a:endParaRPr lang="en-IN" sz="1200" dirty="0">
              <a:solidFill>
                <a:srgbClr val="6C216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44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4CEA-AD69-4F06-A275-394BC3231FDB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628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4EF1-9F8C-47BB-9CA5-EED614A53DBA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762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23091-470A-4944-855D-64F1AAC9BCA1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713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2C8A-1CB1-4049-87BA-4459EA5342A4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0953-7146-4A7B-9E7F-70C0E63A3CD0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981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6347-D7C5-41DD-B872-85F255EC4C26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877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AB7EE-150F-4937-B642-C4D3FCEFF3F7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62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62BB2-7749-4A50-A2B2-5FBD76504FAA}" type="datetime1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81286-736D-4D3B-852A-850C3FEE21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444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9125" y="2277290"/>
            <a:ext cx="10953750" cy="27562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dirty="0" smtClean="0">
                <a:solidFill>
                  <a:schemeClr val="bg1"/>
                </a:solidFill>
                <a:latin typeface="+mn-lt"/>
              </a:rPr>
              <a:t>ISO </a:t>
            </a:r>
            <a:r>
              <a:rPr lang="en-US" sz="5400" b="1" dirty="0" smtClean="0">
                <a:solidFill>
                  <a:schemeClr val="bg1"/>
                </a:solidFill>
                <a:latin typeface="+mn-lt"/>
              </a:rPr>
              <a:t>20000-1:2018</a:t>
            </a:r>
            <a:r>
              <a:rPr lang="en-US" sz="54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latin typeface="+mn-lt"/>
              </a:rPr>
              <a:t>Information Technology Service Management </a:t>
            </a:r>
            <a:r>
              <a:rPr lang="en-US" sz="4800" b="1" dirty="0" smtClean="0">
                <a:solidFill>
                  <a:schemeClr val="bg1"/>
                </a:solidFill>
                <a:latin typeface="+mn-lt"/>
              </a:rPr>
              <a:t>– Policy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01943" y="4804013"/>
            <a:ext cx="2090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Version : </a:t>
            </a:r>
            <a:r>
              <a:rPr lang="en-US" sz="1400" dirty="0" smtClean="0">
                <a:solidFill>
                  <a:schemeClr val="bg1"/>
                </a:solidFill>
              </a:rPr>
              <a:t>v1.0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Date      :1st  Dec 2021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34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609601" y="762000"/>
            <a:ext cx="10945284" cy="435591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>
              <a:buNone/>
            </a:pPr>
            <a:endParaRPr lang="en-IN" sz="4000" b="1" dirty="0" smtClean="0"/>
          </a:p>
          <a:p>
            <a:pPr lvl="1">
              <a:buNone/>
            </a:pPr>
            <a:r>
              <a:rPr lang="en-US" sz="4000" b="1" dirty="0" smtClean="0"/>
              <a:t>We are committed to provide enhanced Service Quality and consistently meet customer expectations through our Continual Improvement of Service Management System and also commit to meet all legal and statutory requirements.</a:t>
            </a:r>
            <a:endParaRPr lang="en-IN" sz="4000" dirty="0" smtClean="0"/>
          </a:p>
          <a:p>
            <a:pPr lvl="1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ISO </a:t>
            </a:r>
            <a:r>
              <a:rPr lang="en-US" b="1" dirty="0" smtClean="0"/>
              <a:t>20000-1:2015 </a:t>
            </a:r>
            <a:r>
              <a:rPr lang="en-US" b="1" dirty="0" smtClean="0"/>
              <a:t>– OASYS </a:t>
            </a:r>
            <a:r>
              <a:rPr lang="en-US" b="1" dirty="0" smtClean="0"/>
              <a:t>SMS </a:t>
            </a:r>
            <a:r>
              <a:rPr lang="en-US" b="1" dirty="0" smtClean="0"/>
              <a:t>Policy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1286-736D-4D3B-852A-850C3FEE21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463800"/>
            <a:ext cx="12192000" cy="1892300"/>
          </a:xfrm>
          <a:prstGeom prst="rect">
            <a:avLst/>
          </a:prstGeom>
          <a:solidFill>
            <a:srgbClr val="6C2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Thank You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635000" y="1866900"/>
            <a:ext cx="3327400" cy="596900"/>
          </a:xfrm>
          <a:prstGeom prst="triangle">
            <a:avLst/>
          </a:prstGeom>
          <a:solidFill>
            <a:srgbClr val="6C2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 flipV="1">
            <a:off x="7785100" y="4356100"/>
            <a:ext cx="3810000" cy="596900"/>
          </a:xfrm>
          <a:prstGeom prst="triangle">
            <a:avLst/>
          </a:prstGeom>
          <a:solidFill>
            <a:srgbClr val="6C2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rot="20523044" flipV="1">
            <a:off x="8591928" y="4928647"/>
            <a:ext cx="3810000" cy="596900"/>
          </a:xfrm>
          <a:prstGeom prst="triangle">
            <a:avLst/>
          </a:prstGeom>
          <a:solidFill>
            <a:srgbClr val="3F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 rot="20452893">
            <a:off x="-203200" y="1338463"/>
            <a:ext cx="3327400" cy="596900"/>
          </a:xfrm>
          <a:prstGeom prst="triangle">
            <a:avLst/>
          </a:prstGeom>
          <a:solidFill>
            <a:srgbClr val="F09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81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51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ISO 20000-1:2018 Information Technology Service Management – Policy</vt:lpstr>
      <vt:lpstr>ISO 20000-1:2015 – OASYS SMS Policy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PDS</dc:creator>
  <cp:lastModifiedBy>Windows User</cp:lastModifiedBy>
  <cp:revision>598</cp:revision>
  <cp:lastPrinted>2016-06-15T09:06:27Z</cp:lastPrinted>
  <dcterms:created xsi:type="dcterms:W3CDTF">2016-06-02T10:31:16Z</dcterms:created>
  <dcterms:modified xsi:type="dcterms:W3CDTF">2023-03-21T09:08:27Z</dcterms:modified>
</cp:coreProperties>
</file>